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10691813" cy="7559675"/>
  <p:notesSz cx="7559675" cy="10691813"/>
  <p:defaultTextStyle>
    <a:defPPr>
      <a:defRPr lang="en-150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144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A782BE2-2B50-4DA4-A868-C3DF95B98317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C3B5551-0D8B-4926-9A6E-C4A6B95CE3BD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99585BA-0107-48BB-B40A-9BDA7645857F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8F7FA9D-1982-4CB2-BDF4-A2F24FE2587A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3D878D0C-17C0-4C0E-82F1-5C7FE49D4C79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ADEB99BF-C552-4C52-8BD7-F39481877BA4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6CCF3F84-887B-41BA-BDD8-032D0A4AB97B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F42EA5D-ABF8-42C3-8603-387821890AB4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2D735C2-1DD9-4898-B94C-B3770741B76E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01720" y="1237320"/>
            <a:ext cx="9087840" cy="1219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317F4149-A690-45AD-BBFB-473BA7B161C6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6DE63171-6BA6-4DC3-BC60-AA1CB97A3B7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63B32CE-0903-4194-BCC6-4A2A88E99349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B68F4A6-FD06-4029-8739-E3B12BEF63B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F38F2EC2-B06D-4F1D-B269-97F4D64574C7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6E9D85F-0F4D-45C5-A80E-83A15B9B1982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EF907764-70BD-4F80-837F-CDF645357EFB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2EB94E2E-5DC7-452B-81B5-4B3FF5975698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02345DD9-B413-4D26-B232-25EB3BF7FFAD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B1168630-EEB3-4E1B-A81F-67C1A41942BA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0929951A-00EC-41B4-809B-E09E64306761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11DEBFBD-2007-45FA-BEB4-946B5DAC91E3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6490E953-FA95-4F7E-9602-AC43BC5509CE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05E2395-44BD-4DD2-944B-CDAA5D3A7CA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801720" y="1237320"/>
            <a:ext cx="9087840" cy="1219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C74D26A5-7E87-44F1-ABFA-305B36ED52A2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11E024C9-F6A5-43D3-85FF-03B2C168147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B4E4BDBD-0832-4423-864E-9E15F1BD598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ACDF514-7C07-49AC-9250-C6821877AED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8E76FCC4-AC8A-48DC-BFAD-19B608129DD1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81A8DBE8-821E-4EED-B277-026102224068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9395A30-2E07-4570-89F7-C3075D325FAD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129525B-FE46-4D82-8359-3AC1337861A2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18A4ADF-CBE6-405D-9EB4-E75DC40FF3C9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01720" y="1237320"/>
            <a:ext cx="9087840" cy="1219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306B798-39E4-4843-9C3B-1016D13A6849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F6843BA-3A63-40BF-949C-18F0B830BCE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4601274-1A72-4DED-9C4F-29FB34C29D83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E1C01E7-E1E6-40CA-9367-48409BEBB8B6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400" cy="1460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4850" b="0" strike="noStrike" spc="-1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lang="en-US" sz="48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735120" y="2012400"/>
            <a:ext cx="9221400" cy="4796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52000" indent="-252000">
              <a:lnSpc>
                <a:spcPct val="90000"/>
              </a:lnSpc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lang="en-GB" sz="3080" b="0" strike="noStrike" spc="-1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  <a:p>
            <a:pPr marL="756000" lvl="1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en-GB" sz="2640" b="0" strike="noStrike" spc="-1">
                <a:solidFill>
                  <a:srgbClr val="000000"/>
                </a:solidFill>
                <a:latin typeface="Calibri"/>
              </a:rPr>
              <a:t>Second level</a:t>
            </a:r>
            <a:endParaRPr lang="en-US" sz="2640" b="0" strike="noStrike" spc="-1">
              <a:solidFill>
                <a:srgbClr val="000000"/>
              </a:solidFill>
              <a:latin typeface="Calibri"/>
            </a:endParaRPr>
          </a:p>
          <a:p>
            <a:pPr marL="1260000" lvl="2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en-GB" sz="2210" b="0" strike="noStrike" spc="-1">
                <a:solidFill>
                  <a:srgbClr val="000000"/>
                </a:solidFill>
                <a:latin typeface="Calibri"/>
              </a:rPr>
              <a:t>Third level</a:t>
            </a:r>
            <a:endParaRPr lang="en-US" sz="2210" b="0" strike="noStrike" spc="-1">
              <a:solidFill>
                <a:srgbClr val="000000"/>
              </a:solidFill>
              <a:latin typeface="Calibri"/>
            </a:endParaRPr>
          </a:p>
          <a:p>
            <a:pPr marL="1764000" lvl="3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979" b="0" strike="noStrike" spc="-1">
                <a:solidFill>
                  <a:srgbClr val="000000"/>
                </a:solidFill>
                <a:latin typeface="Calibri"/>
              </a:rPr>
              <a:t>Fourth level</a:t>
            </a:r>
            <a:endParaRPr lang="en-US" sz="1979" b="0" strike="noStrike" spc="-1">
              <a:solidFill>
                <a:srgbClr val="000000"/>
              </a:solidFill>
              <a:latin typeface="Calibri"/>
            </a:endParaRPr>
          </a:p>
          <a:p>
            <a:pPr marL="2267640" lvl="4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979" b="0" strike="noStrike" spc="-1">
                <a:solidFill>
                  <a:srgbClr val="000000"/>
                </a:solidFill>
                <a:latin typeface="Calibri"/>
              </a:rPr>
              <a:t>Fifth level</a:t>
            </a:r>
            <a:endParaRPr lang="en-US" sz="1979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73512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en-MK" sz="132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MK" sz="1320" b="0" strike="noStrike" spc="-1">
                <a:solidFill>
                  <a:srgbClr val="8B8B8B"/>
                </a:solidFill>
                <a:latin typeface="Calibri"/>
              </a:rPr>
              <a:t>&lt;data/ora&gt;</a:t>
            </a:r>
            <a:endParaRPr lang="it-IT" sz="132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541680" y="7006680"/>
            <a:ext cx="360828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&lt;piè di pagina&gt;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55100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MK" sz="132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CFBD1FD7-55D3-45DF-996E-C627382EA132}" type="slidenum">
              <a:rPr lang="en-MK" sz="132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it-IT" sz="132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indent="0" algn="ctr">
              <a:lnSpc>
                <a:spcPct val="90000"/>
              </a:lnSpc>
              <a:buNone/>
            </a:pPr>
            <a:r>
              <a:rPr lang="en-GB" sz="6619" b="0" strike="noStrike" spc="-1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lang="en-US" sz="6619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 idx="4"/>
          </p:nvPr>
        </p:nvSpPr>
        <p:spPr>
          <a:xfrm>
            <a:off x="73512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en-MK" sz="132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MK" sz="1320" b="0" strike="noStrike" spc="-1">
                <a:solidFill>
                  <a:srgbClr val="8B8B8B"/>
                </a:solidFill>
                <a:latin typeface="Calibri"/>
              </a:rPr>
              <a:t>&lt;data/ora&gt;</a:t>
            </a:r>
            <a:endParaRPr lang="it-IT" sz="132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 idx="5"/>
          </p:nvPr>
        </p:nvSpPr>
        <p:spPr>
          <a:xfrm>
            <a:off x="3541680" y="7006680"/>
            <a:ext cx="360828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&lt;piè di pagina&gt;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sldNum" idx="6"/>
          </p:nvPr>
        </p:nvSpPr>
        <p:spPr>
          <a:xfrm>
            <a:off x="755100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MK" sz="132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FB7A587B-CA14-413C-B99B-934541D2AB69}" type="slidenum">
              <a:rPr lang="en-MK" sz="132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it-IT" sz="132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080" b="0" strike="noStrike" spc="-1">
                <a:solidFill>
                  <a:srgbClr val="000000"/>
                </a:solidFill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210" b="0" strike="noStrike" spc="-1">
                <a:solidFill>
                  <a:srgbClr val="000000"/>
                </a:solidFill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979" b="0" strike="noStrike" spc="-1">
                <a:solidFill>
                  <a:srgbClr val="000000"/>
                </a:solidFill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979" b="0" strike="noStrike" spc="-1">
                <a:solidFill>
                  <a:srgbClr val="000000"/>
                </a:solidFill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indent="0" algn="ctr">
              <a:lnSpc>
                <a:spcPct val="90000"/>
              </a:lnSpc>
              <a:buNone/>
            </a:pPr>
            <a:r>
              <a:rPr lang="en-GB" sz="6240" b="0" strike="noStrike" spc="-1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lang="en-US" sz="62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dt" idx="7"/>
          </p:nvPr>
        </p:nvSpPr>
        <p:spPr>
          <a:xfrm>
            <a:off x="73512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en-MK" sz="124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MK" sz="1240" b="0" strike="noStrike" spc="-1">
                <a:solidFill>
                  <a:srgbClr val="8B8B8B"/>
                </a:solidFill>
                <a:latin typeface="Calibri"/>
              </a:rPr>
              <a:t>&lt;data/ora&gt;</a:t>
            </a:r>
            <a:endParaRPr lang="it-IT" sz="124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ftr" idx="8"/>
          </p:nvPr>
        </p:nvSpPr>
        <p:spPr>
          <a:xfrm>
            <a:off x="3541680" y="7006680"/>
            <a:ext cx="360828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&lt;piè di pagina&gt;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sldNum" idx="9"/>
          </p:nvPr>
        </p:nvSpPr>
        <p:spPr>
          <a:xfrm>
            <a:off x="755100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MK" sz="124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7F010F7B-C89B-4B3D-9034-32AC3862BA9A}" type="slidenum">
              <a:rPr lang="en-MK" sz="124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it-IT" sz="124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10" b="0" strike="noStrike" spc="-1">
                <a:solidFill>
                  <a:srgbClr val="000000"/>
                </a:solidFill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80" b="0" strike="noStrike" spc="-1">
                <a:solidFill>
                  <a:srgbClr val="000000"/>
                </a:solidFill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70" b="0" strike="noStrike" spc="-1">
                <a:solidFill>
                  <a:srgbClr val="000000"/>
                </a:solidFill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735120" y="-165240"/>
            <a:ext cx="9221400" cy="1460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de-DE" sz="4850" b="0" strike="noStrike" spc="-1">
                <a:solidFill>
                  <a:srgbClr val="000000"/>
                </a:solidFill>
                <a:latin typeface="TT Fors Bold"/>
              </a:rPr>
              <a:t>Istruzioni da stampare </a:t>
            </a:r>
            <a:endParaRPr lang="en-US" sz="48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5232240" cy="4796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252000" indent="-252000">
              <a:lnSpc>
                <a:spcPct val="90000"/>
              </a:lnSpc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0" strike="noStrike" spc="-1">
                <a:solidFill>
                  <a:srgbClr val="000000"/>
                </a:solidFill>
                <a:latin typeface="TT Fors"/>
              </a:rPr>
              <a:t>Istruzioni generali: Stampa pag. 2 su un foglio A4 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252000" indent="-252000">
              <a:lnSpc>
                <a:spcPct val="90000"/>
              </a:lnSpc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0" strike="noStrike" spc="-1">
                <a:solidFill>
                  <a:srgbClr val="000000"/>
                </a:solidFill>
                <a:latin typeface="TT Fors"/>
              </a:rPr>
              <a:t>Istruzioni passo per passo: 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756000" lvl="1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0" strike="noStrike" spc="-1">
                <a:solidFill>
                  <a:srgbClr val="000000"/>
                </a:solidFill>
                <a:latin typeface="TT Fors"/>
                <a:ea typeface="Microsoft YaHei"/>
              </a:rPr>
              <a:t>Stampa pp. 3-6 </a:t>
            </a:r>
            <a:r>
              <a:rPr lang="de-DE" sz="2400" b="0" strike="noStrike" spc="-1">
                <a:solidFill>
                  <a:srgbClr val="000000"/>
                </a:solidFill>
                <a:latin typeface="TT Fors"/>
              </a:rPr>
              <a:t>utilizzando la modalità 2 pagine su una pagina, no fronte/retro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756000" lvl="1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0" strike="noStrike" spc="-1">
                <a:solidFill>
                  <a:srgbClr val="000000"/>
                </a:solidFill>
                <a:latin typeface="TT Fors"/>
              </a:rPr>
              <a:t>Stampa su cartoncino(e.g. </a:t>
            </a:r>
            <a:br>
              <a:rPr sz="2400"/>
            </a:br>
            <a:r>
              <a:rPr lang="de-DE" sz="2400" b="0" strike="noStrike" spc="-1">
                <a:solidFill>
                  <a:srgbClr val="000000"/>
                </a:solidFill>
                <a:latin typeface="TT Fors"/>
              </a:rPr>
              <a:t>250 g)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756000" lvl="1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0" strike="noStrike" spc="-1">
                <a:solidFill>
                  <a:srgbClr val="000000"/>
                </a:solidFill>
                <a:latin typeface="TT Fors"/>
              </a:rPr>
              <a:t>Piega il foglio a metà (facoltativo: puoi tagliare i margini bianchi)​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756000" lvl="1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0" strike="noStrike" spc="-1">
                <a:solidFill>
                  <a:srgbClr val="000000"/>
                </a:solidFill>
                <a:latin typeface="TT Fors"/>
              </a:rPr>
              <a:t>Come risultato si ottengono frontalini piegati​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1103"/>
              </a:spcBef>
              <a:buNone/>
              <a:tabLst>
                <a:tab pos="0" algn="l"/>
              </a:tabLst>
            </a:pP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5" name="Grafik 5"/>
          <p:cNvPicPr/>
          <p:nvPr/>
        </p:nvPicPr>
        <p:blipFill>
          <a:blip r:embed="rId2"/>
          <a:stretch/>
        </p:blipFill>
        <p:spPr>
          <a:xfrm>
            <a:off x="5936040" y="990720"/>
            <a:ext cx="4294440" cy="2870280"/>
          </a:xfrm>
          <a:prstGeom prst="rect">
            <a:avLst/>
          </a:prstGeom>
          <a:ln w="0">
            <a:noFill/>
          </a:ln>
        </p:spPr>
      </p:pic>
      <p:sp>
        <p:nvSpPr>
          <p:cNvPr id="126" name="Rechteck 6"/>
          <p:cNvSpPr/>
          <p:nvPr/>
        </p:nvSpPr>
        <p:spPr>
          <a:xfrm>
            <a:off x="7042320" y="1631880"/>
            <a:ext cx="1307880" cy="32976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7" name="Rechteck 7"/>
          <p:cNvSpPr/>
          <p:nvPr/>
        </p:nvSpPr>
        <p:spPr>
          <a:xfrm>
            <a:off x="7270920" y="2136240"/>
            <a:ext cx="583920" cy="2178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8" name="Rechteck 8"/>
          <p:cNvSpPr/>
          <p:nvPr/>
        </p:nvSpPr>
        <p:spPr>
          <a:xfrm>
            <a:off x="6035040" y="2365560"/>
            <a:ext cx="1235520" cy="16236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9" name="Rechteck 9"/>
          <p:cNvSpPr/>
          <p:nvPr/>
        </p:nvSpPr>
        <p:spPr>
          <a:xfrm>
            <a:off x="6652800" y="2932200"/>
            <a:ext cx="617400" cy="16236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0" name="Rechteck 10"/>
          <p:cNvSpPr/>
          <p:nvPr/>
        </p:nvSpPr>
        <p:spPr>
          <a:xfrm>
            <a:off x="6697440" y="3662640"/>
            <a:ext cx="2224080" cy="147240"/>
          </a:xfrm>
          <a:prstGeom prst="rect">
            <a:avLst/>
          </a:prstGeom>
          <a:solidFill>
            <a:srgbClr val="BB244A"/>
          </a:solidFill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de-DE" sz="800" b="0" strike="noStrike" spc="-1">
                <a:solidFill>
                  <a:schemeClr val="lt1"/>
                </a:solidFill>
                <a:latin typeface="Calibri"/>
              </a:rPr>
              <a:t>SORRY, only in German!</a:t>
            </a:r>
            <a:endParaRPr lang="it-IT" sz="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3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4"/>
          <p:cNvPicPr/>
          <p:nvPr/>
        </p:nvPicPr>
        <p:blipFill>
          <a:blip r:embed="rId2"/>
          <a:stretch/>
        </p:blipFill>
        <p:spPr>
          <a:xfrm>
            <a:off x="4999680" y="937440"/>
            <a:ext cx="6837480" cy="6837480"/>
          </a:xfrm>
          <a:prstGeom prst="rect">
            <a:avLst/>
          </a:prstGeom>
          <a:ln w="0">
            <a:noFill/>
          </a:ln>
        </p:spPr>
      </p:pic>
      <p:pic>
        <p:nvPicPr>
          <p:cNvPr id="132" name="Picture 5"/>
          <p:cNvPicPr/>
          <p:nvPr/>
        </p:nvPicPr>
        <p:blipFill>
          <a:blip r:embed="rId3"/>
          <a:stretch/>
        </p:blipFill>
        <p:spPr>
          <a:xfrm>
            <a:off x="2997000" y="-1612440"/>
            <a:ext cx="3389400" cy="3395880"/>
          </a:xfrm>
          <a:prstGeom prst="rect">
            <a:avLst/>
          </a:prstGeom>
          <a:ln w="0">
            <a:noFill/>
          </a:ln>
        </p:spPr>
      </p:pic>
      <p:sp>
        <p:nvSpPr>
          <p:cNvPr id="133" name="TextBox 6"/>
          <p:cNvSpPr/>
          <p:nvPr/>
        </p:nvSpPr>
        <p:spPr>
          <a:xfrm>
            <a:off x="720000" y="1080000"/>
            <a:ext cx="5940000" cy="2147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ts val="5400"/>
              </a:lnSpc>
              <a:tabLst>
                <a:tab pos="0" algn="l"/>
              </a:tabLst>
            </a:pPr>
            <a:r>
              <a:rPr lang="en-US" sz="5400" b="1" strike="noStrike" spc="-1">
                <a:solidFill>
                  <a:srgbClr val="BB244A"/>
                </a:solidFill>
                <a:latin typeface="TT Fors Bold"/>
              </a:rPr>
              <a:t>Buone notizie da Buoni lavori</a:t>
            </a:r>
            <a:endParaRPr lang="it-IT" sz="5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Textfeld 3"/>
          <p:cNvSpPr/>
          <p:nvPr/>
        </p:nvSpPr>
        <p:spPr>
          <a:xfrm>
            <a:off x="914760" y="3697560"/>
            <a:ext cx="4588920" cy="3015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2400" b="0" strike="noStrike" spc="-1">
                <a:solidFill>
                  <a:srgbClr val="FFFFFF"/>
                </a:solidFill>
                <a:latin typeface="TT Fors Bold"/>
              </a:rPr>
              <a:t>Lavori sostenibili e dignitosi non sono un’utopia!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2400" b="0" strike="noStrike" spc="-1">
                <a:solidFill>
                  <a:srgbClr val="FFFFFF"/>
                </a:solidFill>
                <a:latin typeface="TT Fors Bold"/>
              </a:rPr>
              <a:t>Esplora la Stanza delle Buone notizie con storie ispiratrici provenienti da tutta Europa!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5" name="Picture 12"/>
          <p:cNvPicPr/>
          <p:nvPr/>
        </p:nvPicPr>
        <p:blipFill>
          <a:blip r:embed="rId4"/>
          <a:stretch/>
        </p:blipFill>
        <p:spPr>
          <a:xfrm rot="19065000">
            <a:off x="7788600" y="2793600"/>
            <a:ext cx="2563920" cy="2392920"/>
          </a:xfrm>
          <a:prstGeom prst="rect">
            <a:avLst/>
          </a:prstGeom>
          <a:ln w="0">
            <a:noFill/>
          </a:ln>
        </p:spPr>
      </p:pic>
      <p:sp>
        <p:nvSpPr>
          <p:cNvPr id="136" name="TextBox 7"/>
          <p:cNvSpPr/>
          <p:nvPr/>
        </p:nvSpPr>
        <p:spPr>
          <a:xfrm>
            <a:off x="8235360" y="3335760"/>
            <a:ext cx="1828800" cy="1332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Aft>
                <a:spcPts val="201"/>
              </a:spcAft>
              <a:tabLst>
                <a:tab pos="0" algn="l"/>
              </a:tabLst>
            </a:pPr>
            <a:r>
              <a:rPr lang="de-DE" sz="1600" b="0" strike="noStrike" spc="-1">
                <a:solidFill>
                  <a:srgbClr val="BB244A"/>
                </a:solidFill>
                <a:latin typeface="TT Fors"/>
              </a:rPr>
              <a:t>Ricorda: </a:t>
            </a:r>
            <a:endParaRPr lang="it-IT" sz="16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201"/>
              </a:spcAft>
              <a:tabLst>
                <a:tab pos="0" algn="l"/>
              </a:tabLst>
            </a:pPr>
            <a:r>
              <a:rPr lang="en-US" sz="1600" b="0" strike="noStrike" spc="-1">
                <a:solidFill>
                  <a:srgbClr val="BB244A"/>
                </a:solidFill>
                <a:latin typeface="TT Fors"/>
              </a:rPr>
              <a:t>È possibile svolgere azioni sostenibili in ogni lavoro! </a:t>
            </a:r>
            <a:endParaRPr lang="it-IT" sz="1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7" name="Picture 9"/>
          <p:cNvPicPr/>
          <p:nvPr/>
        </p:nvPicPr>
        <p:blipFill>
          <a:blip r:embed="rId5"/>
          <a:stretch/>
        </p:blipFill>
        <p:spPr>
          <a:xfrm>
            <a:off x="7636680" y="5373360"/>
            <a:ext cx="1195200" cy="13924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400" cy="1460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buNone/>
            </a:pPr>
            <a:endParaRPr lang="en-US" sz="485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400" cy="4796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3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14"/>
          <p:cNvPicPr/>
          <p:nvPr/>
        </p:nvPicPr>
        <p:blipFill>
          <a:blip r:embed="rId2"/>
          <a:stretch/>
        </p:blipFill>
        <p:spPr>
          <a:xfrm>
            <a:off x="637920" y="938880"/>
            <a:ext cx="2606400" cy="2606400"/>
          </a:xfrm>
          <a:prstGeom prst="rect">
            <a:avLst/>
          </a:prstGeom>
          <a:ln w="0">
            <a:noFill/>
          </a:ln>
        </p:spPr>
      </p:pic>
      <p:sp>
        <p:nvSpPr>
          <p:cNvPr id="141" name="TextBox 4"/>
          <p:cNvSpPr/>
          <p:nvPr/>
        </p:nvSpPr>
        <p:spPr>
          <a:xfrm>
            <a:off x="3457440" y="818280"/>
            <a:ext cx="6703200" cy="5452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800" b="1" strike="noStrike" spc="-1">
                <a:solidFill>
                  <a:srgbClr val="BB244A"/>
                </a:solidFill>
                <a:latin typeface="TT Fors Bold"/>
              </a:rPr>
              <a:t>Impara di più sulle soluzioni sostenibili</a:t>
            </a:r>
            <a:endParaRPr lang="it-IT" sz="4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it-IT" sz="4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4000" b="1" strike="noStrike" spc="-1">
                <a:solidFill>
                  <a:srgbClr val="BB244A"/>
                </a:solidFill>
                <a:latin typeface="TT Fors"/>
              </a:rPr>
              <a:t>Scannerizza I QR codes che trovi sul tavolo.  </a:t>
            </a:r>
            <a:endParaRPr lang="it-IT" sz="4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it-IT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TextBox 4"/>
          <p:cNvSpPr/>
          <p:nvPr/>
        </p:nvSpPr>
        <p:spPr>
          <a:xfrm>
            <a:off x="1097280" y="1364760"/>
            <a:ext cx="1688040" cy="174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0840" b="1" strike="noStrike" spc="-1">
                <a:solidFill>
                  <a:srgbClr val="BB244A"/>
                </a:solidFill>
                <a:latin typeface="TT Fors Bold"/>
              </a:rPr>
              <a:t>1</a:t>
            </a:r>
            <a:endParaRPr lang="it-IT" sz="1084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400" cy="1460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buNone/>
            </a:pPr>
            <a:endParaRPr lang="en-US" sz="485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400" cy="4796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3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Picture 14"/>
          <p:cNvPicPr/>
          <p:nvPr/>
        </p:nvPicPr>
        <p:blipFill>
          <a:blip r:embed="rId2"/>
          <a:stretch/>
        </p:blipFill>
        <p:spPr>
          <a:xfrm>
            <a:off x="637920" y="938880"/>
            <a:ext cx="2606400" cy="2606400"/>
          </a:xfrm>
          <a:prstGeom prst="rect">
            <a:avLst/>
          </a:prstGeom>
          <a:ln w="0">
            <a:noFill/>
          </a:ln>
        </p:spPr>
      </p:pic>
      <p:sp>
        <p:nvSpPr>
          <p:cNvPr id="146" name="TextBox 4"/>
          <p:cNvSpPr/>
          <p:nvPr/>
        </p:nvSpPr>
        <p:spPr>
          <a:xfrm>
            <a:off x="3439800" y="491400"/>
            <a:ext cx="7327800" cy="6670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800" b="0" strike="noStrike" spc="-1">
                <a:solidFill>
                  <a:srgbClr val="BB244A"/>
                </a:solidFill>
                <a:latin typeface="TT Fors Bold"/>
              </a:rPr>
              <a:t>Quale tra soluzioni sostenibili ti piace di più? </a:t>
            </a:r>
            <a:br>
              <a:rPr sz="4800"/>
            </a:br>
            <a:endParaRPr lang="it-IT" sz="4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4800" b="1" strike="noStrike" spc="-1">
                <a:solidFill>
                  <a:srgbClr val="BB244A"/>
                </a:solidFill>
                <a:latin typeface="TT Fors"/>
              </a:rPr>
              <a:t>Ciascuno di voi inserisca 1 biglia nel bicchiere della soluzione che preferisce!</a:t>
            </a:r>
            <a:endParaRPr lang="it-IT" sz="4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TextBox 4"/>
          <p:cNvSpPr/>
          <p:nvPr/>
        </p:nvSpPr>
        <p:spPr>
          <a:xfrm>
            <a:off x="1010880" y="1246680"/>
            <a:ext cx="179064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1500" b="1" strike="noStrike" spc="-1">
                <a:solidFill>
                  <a:srgbClr val="BB244A"/>
                </a:solidFill>
                <a:latin typeface="TT Fors Bold"/>
              </a:rPr>
              <a:t>2</a:t>
            </a:r>
            <a:endParaRPr lang="it-IT" sz="115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</TotalTime>
  <Words>154</Words>
  <Application>Microsoft Office PowerPoint</Application>
  <PresentationFormat>Custom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Calibri</vt:lpstr>
      <vt:lpstr>Calibri Light</vt:lpstr>
      <vt:lpstr>Symbol</vt:lpstr>
      <vt:lpstr>Times New Roman</vt:lpstr>
      <vt:lpstr>TT Fors</vt:lpstr>
      <vt:lpstr>TT Fors Bold</vt:lpstr>
      <vt:lpstr>Wingdings</vt:lpstr>
      <vt:lpstr>Office Theme</vt:lpstr>
      <vt:lpstr>Office Theme</vt:lpstr>
      <vt:lpstr>1_Office Theme</vt:lpstr>
      <vt:lpstr>Istruzioni da stampare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dc:description/>
  <cp:lastModifiedBy>Stefani Prenkova</cp:lastModifiedBy>
  <cp:revision>55</cp:revision>
  <cp:lastPrinted>2025-03-18T12:15:05Z</cp:lastPrinted>
  <dcterms:created xsi:type="dcterms:W3CDTF">2025-01-17T12:37:01Z</dcterms:created>
  <dcterms:modified xsi:type="dcterms:W3CDTF">2025-11-03T12:40:55Z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Benutzerdefiniert</vt:lpwstr>
  </property>
  <property fmtid="{D5CDD505-2E9C-101B-9397-08002B2CF9AE}" pid="3" name="Slides">
    <vt:i4>6</vt:i4>
  </property>
</Properties>
</file>